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6.jpg" ContentType="image/jp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644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14115B-5556-26CC-C06B-D3261C3FE317}" name="Chris Allen" initials="CA" userId="S::Christopher.Allen@unitestudents.com::347c17cb-da21-4c39-8102-0b61053180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0" d="100"/>
          <a:sy n="70" d="100"/>
        </p:scale>
        <p:origin x="3132" y="66"/>
      </p:cViewPr>
      <p:guideLst>
        <p:guide orient="horz" pos="644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A7606-41B0-FF36-04BE-56E64630B95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357581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tegroup.com/articles/unite-students-completes-5-7m-refurb-of-london-property" TargetMode="External"/><Relationship Id="rId3" Type="http://schemas.openxmlformats.org/officeDocument/2006/relationships/hyperlink" Target="mailto:unite@sodali.com" TargetMode="External"/><Relationship Id="rId7" Type="http://schemas.openxmlformats.org/officeDocument/2006/relationships/hyperlink" Target="https://www.unitegroup.com/articles/disposal-of-six-properties-for-184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nitegroup.com/articles/london-stock-exchange-welcomes-unite-students-as-pbsa-provider-marks-25th-anniversary" TargetMode="External"/><Relationship Id="rId11" Type="http://schemas.openxmlformats.org/officeDocument/2006/relationships/hyperlink" Target="https://www.unitegroup.com/articles/new-group-people-director-joins-unite-students" TargetMode="External"/><Relationship Id="rId5" Type="http://schemas.openxmlformats.org/officeDocument/2006/relationships/hyperlink" Target="https://www.unitegroup.com/articles/research-reveals-new-optimism-among-university-applicants-for-post-graduation-job-prospects" TargetMode="External"/><Relationship Id="rId10" Type="http://schemas.openxmlformats.org/officeDocument/2006/relationships/hyperlink" Target="https://www.unitegroup.com/articles/unite-students-builds-its-first-mixed-use-property-in-edinburgh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www.unitegroup.com/articles/unite-students-completes-9-2m-property-refurbish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uilding with many windows&#10;&#10;Description automatically generated">
            <a:extLst>
              <a:ext uri="{FF2B5EF4-FFF2-40B4-BE49-F238E27FC236}">
                <a16:creationId xmlns:a16="http://schemas.microsoft.com/office/drawing/2014/main" id="{6DD3B8F0-C887-F830-3005-3DC6F07CC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365969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031999" y="4700653"/>
            <a:ext cx="3528060" cy="5534660"/>
          </a:xfrm>
          <a:custGeom>
            <a:avLst/>
            <a:gdLst/>
            <a:ahLst/>
            <a:cxnLst/>
            <a:rect l="l" t="t" r="r" b="b"/>
            <a:pathLst>
              <a:path w="3528059" h="5534659">
                <a:moveTo>
                  <a:pt x="3527996" y="0"/>
                </a:moveTo>
                <a:lnTo>
                  <a:pt x="0" y="0"/>
                </a:lnTo>
                <a:lnTo>
                  <a:pt x="0" y="5318150"/>
                </a:lnTo>
                <a:lnTo>
                  <a:pt x="5704" y="5367676"/>
                </a:lnTo>
                <a:lnTo>
                  <a:pt x="21955" y="5413140"/>
                </a:lnTo>
                <a:lnTo>
                  <a:pt x="47454" y="5453247"/>
                </a:lnTo>
                <a:lnTo>
                  <a:pt x="80904" y="5486697"/>
                </a:lnTo>
                <a:lnTo>
                  <a:pt x="121011" y="5512196"/>
                </a:lnTo>
                <a:lnTo>
                  <a:pt x="166475" y="5528447"/>
                </a:lnTo>
                <a:lnTo>
                  <a:pt x="216001" y="5534152"/>
                </a:lnTo>
                <a:lnTo>
                  <a:pt x="3527996" y="5534152"/>
                </a:lnTo>
                <a:lnTo>
                  <a:pt x="3527996" y="0"/>
                </a:lnTo>
                <a:close/>
              </a:path>
            </a:pathLst>
          </a:custGeom>
          <a:solidFill>
            <a:srgbClr val="EC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0651" y="394540"/>
            <a:ext cx="3185396" cy="372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6260" algn="r">
              <a:lnSpc>
                <a:spcPct val="107200"/>
              </a:lnSpc>
              <a:spcBef>
                <a:spcPts val="100"/>
              </a:spcBef>
            </a:pPr>
            <a:r>
              <a:rPr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(</a:t>
            </a:r>
            <a:r>
              <a:rPr lang="en-GB"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UTG</a:t>
            </a:r>
            <a:r>
              <a:rPr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) | Share price: 9</a:t>
            </a:r>
            <a:r>
              <a:rPr lang="en-US"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32</a:t>
            </a:r>
            <a:r>
              <a:rPr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.</a:t>
            </a:r>
            <a:r>
              <a:rPr lang="en-US"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0</a:t>
            </a:r>
            <a:r>
              <a:rPr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p </a:t>
            </a:r>
            <a:endParaRPr lang="en-US" sz="1100" spc="-25" dirty="0">
              <a:solidFill>
                <a:srgbClr val="FFFFFF"/>
              </a:solidFill>
              <a:latin typeface="Lato"/>
              <a:ea typeface="+mn-ea"/>
              <a:cs typeface="Lato"/>
            </a:endParaRPr>
          </a:p>
          <a:p>
            <a:pPr marL="12700" marR="5080" indent="556260" algn="r">
              <a:lnSpc>
                <a:spcPct val="107200"/>
              </a:lnSpc>
              <a:spcBef>
                <a:spcPts val="100"/>
              </a:spcBef>
            </a:pPr>
            <a:r>
              <a:rPr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Market Cap: £4.</a:t>
            </a:r>
            <a:r>
              <a:rPr lang="en-US"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04</a:t>
            </a:r>
            <a:r>
              <a:rPr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bn (as at 2</a:t>
            </a:r>
            <a:r>
              <a:rPr lang="en-US"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3</a:t>
            </a:r>
            <a:r>
              <a:rPr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 </a:t>
            </a:r>
            <a:r>
              <a:rPr lang="en-US"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July</a:t>
            </a:r>
            <a:r>
              <a:rPr sz="1100" spc="-25" dirty="0">
                <a:solidFill>
                  <a:srgbClr val="FFFFFF"/>
                </a:solidFill>
                <a:latin typeface="Lato"/>
                <a:ea typeface="+mn-ea"/>
                <a:cs typeface="Lato"/>
              </a:rPr>
              <a:t> 2024)</a:t>
            </a:r>
          </a:p>
        </p:txBody>
      </p:sp>
      <p:sp>
        <p:nvSpPr>
          <p:cNvPr id="10" name="object 10"/>
          <p:cNvSpPr/>
          <p:nvPr/>
        </p:nvSpPr>
        <p:spPr>
          <a:xfrm>
            <a:off x="1" y="3644899"/>
            <a:ext cx="7556500" cy="1047319"/>
          </a:xfrm>
          <a:custGeom>
            <a:avLst/>
            <a:gdLst/>
            <a:ahLst/>
            <a:cxnLst/>
            <a:rect l="l" t="t" r="r" b="b"/>
            <a:pathLst>
              <a:path w="7560309" h="1038225">
                <a:moveTo>
                  <a:pt x="7559992" y="0"/>
                </a:moveTo>
                <a:lnTo>
                  <a:pt x="0" y="0"/>
                </a:lnTo>
                <a:lnTo>
                  <a:pt x="0" y="1037653"/>
                </a:lnTo>
                <a:lnTo>
                  <a:pt x="7559992" y="1037653"/>
                </a:lnTo>
                <a:lnTo>
                  <a:pt x="7559992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1998" y="1863003"/>
            <a:ext cx="3528060" cy="1404620"/>
          </a:xfrm>
          <a:custGeom>
            <a:avLst/>
            <a:gdLst/>
            <a:ahLst/>
            <a:cxnLst/>
            <a:rect l="l" t="t" r="r" b="b"/>
            <a:pathLst>
              <a:path w="3528059" h="1404620">
                <a:moveTo>
                  <a:pt x="3527996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1187996"/>
                </a:lnTo>
                <a:lnTo>
                  <a:pt x="5704" y="1237522"/>
                </a:lnTo>
                <a:lnTo>
                  <a:pt x="21955" y="1282986"/>
                </a:lnTo>
                <a:lnTo>
                  <a:pt x="47454" y="1323092"/>
                </a:lnTo>
                <a:lnTo>
                  <a:pt x="80904" y="1356543"/>
                </a:lnTo>
                <a:lnTo>
                  <a:pt x="121011" y="1382042"/>
                </a:lnTo>
                <a:lnTo>
                  <a:pt x="166475" y="1398292"/>
                </a:lnTo>
                <a:lnTo>
                  <a:pt x="216001" y="1403997"/>
                </a:lnTo>
                <a:lnTo>
                  <a:pt x="3527996" y="1403997"/>
                </a:lnTo>
                <a:lnTo>
                  <a:pt x="3527996" y="0"/>
                </a:lnTo>
                <a:close/>
              </a:path>
            </a:pathLst>
          </a:custGeom>
          <a:solidFill>
            <a:srgbClr val="FF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26299" y="1943694"/>
            <a:ext cx="2764155" cy="11709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00" b="1" dirty="0">
                <a:solidFill>
                  <a:srgbClr val="2F2F2F"/>
                </a:solidFill>
                <a:latin typeface="Lato"/>
                <a:cs typeface="Lato"/>
              </a:rPr>
              <a:t>King’s</a:t>
            </a:r>
            <a:r>
              <a:rPr sz="1200" b="1" spc="-30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200" b="1" dirty="0">
                <a:solidFill>
                  <a:srgbClr val="2F2F2F"/>
                </a:solidFill>
                <a:latin typeface="Lato"/>
                <a:cs typeface="Lato"/>
              </a:rPr>
              <a:t>Place,</a:t>
            </a:r>
            <a:r>
              <a:rPr sz="1200" b="1" spc="-25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200" b="1" dirty="0">
                <a:solidFill>
                  <a:srgbClr val="2F2F2F"/>
                </a:solidFill>
                <a:latin typeface="Lato"/>
                <a:cs typeface="Lato"/>
              </a:rPr>
              <a:t>Borough,</a:t>
            </a:r>
            <a:r>
              <a:rPr sz="1200" b="1" spc="-30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200" b="1" spc="-10" dirty="0">
                <a:solidFill>
                  <a:srgbClr val="2F2F2F"/>
                </a:solidFill>
                <a:latin typeface="Lato"/>
                <a:cs typeface="Lato"/>
              </a:rPr>
              <a:t>London</a:t>
            </a:r>
            <a:endParaRPr sz="1200" dirty="0">
              <a:latin typeface="Lato"/>
              <a:cs typeface="Lato"/>
            </a:endParaRPr>
          </a:p>
          <a:p>
            <a:pPr marL="12700" marR="5080">
              <a:lnSpc>
                <a:spcPct val="101400"/>
              </a:lnSpc>
              <a:spcBef>
                <a:spcPts val="275"/>
              </a:spcBef>
            </a:pP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Unite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Students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have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acquired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the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land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for </a:t>
            </a:r>
            <a:br>
              <a:rPr lang="en-GB" sz="1150" spc="-25" dirty="0">
                <a:solidFill>
                  <a:srgbClr val="2F2F2F"/>
                </a:solidFill>
                <a:latin typeface="Open Sans Light"/>
                <a:cs typeface="Open Sans Light"/>
              </a:rPr>
            </a:br>
            <a:r>
              <a:rPr sz="1150" dirty="0">
                <a:solidFill>
                  <a:srgbClr val="2F2F2F"/>
                </a:solidFill>
                <a:latin typeface="Open Sans Light"/>
                <a:cs typeface="Open Sans Light"/>
              </a:rPr>
              <a:t>a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new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444-</a:t>
            </a:r>
            <a:r>
              <a:rPr sz="1150" dirty="0">
                <a:solidFill>
                  <a:srgbClr val="2F2F2F"/>
                </a:solidFill>
                <a:latin typeface="Open Sans Light"/>
                <a:cs typeface="Open Sans Light"/>
              </a:rPr>
              <a:t>bed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scheme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dirty="0">
                <a:solidFill>
                  <a:srgbClr val="2F2F2F"/>
                </a:solidFill>
                <a:latin typeface="Open Sans Light"/>
                <a:cs typeface="Open Sans Light"/>
              </a:rPr>
              <a:t>at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King’s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Place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in Borough</a:t>
            </a:r>
            <a:r>
              <a:rPr lang="en-US"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,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London.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Full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 planning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consent </a:t>
            </a:r>
            <a:br>
              <a:rPr lang="en-GB" sz="1150" spc="-10" dirty="0">
                <a:solidFill>
                  <a:srgbClr val="2F2F2F"/>
                </a:solidFill>
                <a:latin typeface="Open Sans Light"/>
                <a:cs typeface="Open Sans Light"/>
              </a:rPr>
            </a:b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has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been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achieved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with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delivery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expected </a:t>
            </a:r>
            <a:r>
              <a:rPr sz="1150" dirty="0">
                <a:solidFill>
                  <a:srgbClr val="2F2F2F"/>
                </a:solidFill>
                <a:latin typeface="Open Sans Light"/>
                <a:cs typeface="Open Sans Light"/>
              </a:rPr>
              <a:t>in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time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for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the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2027/28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academic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year.</a:t>
            </a:r>
            <a:endParaRPr sz="1150" dirty="0">
              <a:latin typeface="Open Sans Light"/>
              <a:cs typeface="Open Sans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3793973"/>
            <a:ext cx="1676400" cy="7423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dirty="0">
                <a:solidFill>
                  <a:srgbClr val="FFDC00"/>
                </a:solidFill>
                <a:latin typeface="Lato"/>
                <a:cs typeface="Lato"/>
              </a:rPr>
              <a:t>The</a:t>
            </a:r>
            <a:r>
              <a:rPr sz="1200" b="1" spc="-20" dirty="0">
                <a:solidFill>
                  <a:srgbClr val="FFDC00"/>
                </a:solidFill>
                <a:latin typeface="Lato"/>
                <a:cs typeface="Lato"/>
              </a:rPr>
              <a:t> </a:t>
            </a:r>
            <a:r>
              <a:rPr sz="1200" b="1" dirty="0">
                <a:solidFill>
                  <a:srgbClr val="FFDC00"/>
                </a:solidFill>
                <a:latin typeface="Lato"/>
                <a:cs typeface="Lato"/>
              </a:rPr>
              <a:t>UK’s</a:t>
            </a:r>
            <a:r>
              <a:rPr sz="1200" b="1" spc="-10" dirty="0">
                <a:solidFill>
                  <a:srgbClr val="FFDC00"/>
                </a:solidFill>
                <a:latin typeface="Lato"/>
                <a:cs typeface="Lato"/>
              </a:rPr>
              <a:t> </a:t>
            </a:r>
            <a:r>
              <a:rPr sz="1200" b="1" dirty="0">
                <a:solidFill>
                  <a:srgbClr val="FFDC00"/>
                </a:solidFill>
                <a:latin typeface="Lato"/>
                <a:cs typeface="Lato"/>
              </a:rPr>
              <a:t>largest</a:t>
            </a:r>
            <a:r>
              <a:rPr sz="1200" b="1" spc="-15" dirty="0">
                <a:solidFill>
                  <a:srgbClr val="FFDC00"/>
                </a:solidFill>
                <a:latin typeface="Lato"/>
                <a:cs typeface="Lato"/>
              </a:rPr>
              <a:t> </a:t>
            </a:r>
            <a:r>
              <a:rPr sz="1200" b="1" spc="-10" dirty="0">
                <a:solidFill>
                  <a:srgbClr val="FFDC00"/>
                </a:solidFill>
                <a:latin typeface="Lato"/>
                <a:cs typeface="Lato"/>
              </a:rPr>
              <a:t>owner, </a:t>
            </a:r>
            <a:r>
              <a:rPr sz="1200" b="1" dirty="0">
                <a:solidFill>
                  <a:srgbClr val="FFDC00"/>
                </a:solidFill>
                <a:latin typeface="Lato"/>
                <a:cs typeface="Lato"/>
              </a:rPr>
              <a:t>manager</a:t>
            </a:r>
            <a:r>
              <a:rPr sz="1200" b="1" spc="-30" dirty="0">
                <a:solidFill>
                  <a:srgbClr val="FFDC00"/>
                </a:solidFill>
                <a:latin typeface="Lato"/>
                <a:cs typeface="Lato"/>
              </a:rPr>
              <a:t> </a:t>
            </a:r>
            <a:r>
              <a:rPr sz="1200" b="1" dirty="0">
                <a:solidFill>
                  <a:srgbClr val="FFDC00"/>
                </a:solidFill>
                <a:latin typeface="Lato"/>
                <a:cs typeface="Lato"/>
              </a:rPr>
              <a:t>and</a:t>
            </a:r>
            <a:r>
              <a:rPr sz="1200" b="1" spc="-25" dirty="0">
                <a:solidFill>
                  <a:srgbClr val="FFDC00"/>
                </a:solidFill>
                <a:latin typeface="Lato"/>
                <a:cs typeface="Lato"/>
              </a:rPr>
              <a:t> </a:t>
            </a:r>
            <a:r>
              <a:rPr sz="1200" b="1" spc="-10" dirty="0">
                <a:solidFill>
                  <a:srgbClr val="FFDC00"/>
                </a:solidFill>
                <a:latin typeface="Lato"/>
                <a:cs typeface="Lato"/>
              </a:rPr>
              <a:t>developer </a:t>
            </a:r>
            <a:r>
              <a:rPr sz="1200" b="1" dirty="0">
                <a:solidFill>
                  <a:srgbClr val="FFDC00"/>
                </a:solidFill>
                <a:latin typeface="Lato"/>
                <a:cs typeface="Lato"/>
              </a:rPr>
              <a:t>of</a:t>
            </a:r>
            <a:r>
              <a:rPr sz="1200" b="1" spc="-15" dirty="0">
                <a:solidFill>
                  <a:srgbClr val="FFDC00"/>
                </a:solidFill>
                <a:latin typeface="Lato"/>
                <a:cs typeface="Lato"/>
              </a:rPr>
              <a:t> </a:t>
            </a:r>
            <a:r>
              <a:rPr sz="1200" b="1" dirty="0">
                <a:solidFill>
                  <a:srgbClr val="FFDC00"/>
                </a:solidFill>
                <a:latin typeface="Lato"/>
                <a:cs typeface="Lato"/>
              </a:rPr>
              <a:t>purpose-built</a:t>
            </a:r>
            <a:r>
              <a:rPr sz="1200" b="1" spc="-10" dirty="0">
                <a:solidFill>
                  <a:srgbClr val="FFDC00"/>
                </a:solidFill>
                <a:latin typeface="Lato"/>
                <a:cs typeface="Lato"/>
              </a:rPr>
              <a:t> student accommodation</a:t>
            </a:r>
            <a:endParaRPr sz="1200" dirty="0">
              <a:latin typeface="Lato"/>
              <a:cs typeface="La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11825" y="3836393"/>
            <a:ext cx="0" cy="681990"/>
          </a:xfrm>
          <a:custGeom>
            <a:avLst/>
            <a:gdLst/>
            <a:ahLst/>
            <a:cxnLst/>
            <a:rect l="l" t="t" r="r" b="b"/>
            <a:pathLst>
              <a:path h="681989">
                <a:moveTo>
                  <a:pt x="0" y="0"/>
                </a:moveTo>
                <a:lnTo>
                  <a:pt x="0" y="681609"/>
                </a:lnTo>
              </a:path>
            </a:pathLst>
          </a:custGeom>
          <a:ln w="6350">
            <a:solidFill>
              <a:srgbClr val="FFD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77049"/>
              </p:ext>
            </p:extLst>
          </p:nvPr>
        </p:nvGraphicFramePr>
        <p:xfrm>
          <a:off x="2669749" y="3844290"/>
          <a:ext cx="4459603" cy="588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marL="31750">
                        <a:lnSpc>
                          <a:spcPts val="285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c.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£5.7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bn</a:t>
                      </a:r>
                      <a:endParaRPr sz="1400" dirty="0">
                        <a:latin typeface="Lato"/>
                        <a:cs typeface="Lato"/>
                      </a:endParaRPr>
                    </a:p>
                  </a:txBody>
                  <a:tcPr marL="0" marR="0" marT="0" marB="0">
                    <a:solidFill>
                      <a:srgbClr val="2F2F2F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ts val="2850"/>
                        </a:lnSpc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15</a:t>
                      </a:r>
                      <a:r>
                        <a:rPr lang="en-GB" sz="2400" b="1" spc="-2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1</a:t>
                      </a:r>
                      <a:endParaRPr sz="2400" dirty="0">
                        <a:latin typeface="Lato"/>
                        <a:cs typeface="Lato"/>
                      </a:endParaRPr>
                    </a:p>
                  </a:txBody>
                  <a:tcPr marL="0" marR="0" marT="0" marB="0">
                    <a:solidFill>
                      <a:srgbClr val="2F2F2F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2850"/>
                        </a:lnSpc>
                      </a:pPr>
                      <a:r>
                        <a:rPr lang="en-GB" sz="2400" b="1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68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,000</a:t>
                      </a:r>
                      <a:endParaRPr sz="2400" dirty="0">
                        <a:latin typeface="Lato"/>
                        <a:cs typeface="Lato"/>
                      </a:endParaRPr>
                    </a:p>
                  </a:txBody>
                  <a:tcPr marL="0" marR="0" marT="0" marB="0">
                    <a:solidFill>
                      <a:srgbClr val="2F2F2F"/>
                    </a:solidFil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2850"/>
                        </a:lnSpc>
                      </a:pPr>
                      <a:r>
                        <a:rPr sz="2400" b="1" spc="-2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1991</a:t>
                      </a:r>
                      <a:endParaRPr sz="2400">
                        <a:latin typeface="Lato"/>
                        <a:cs typeface="Lato"/>
                      </a:endParaRPr>
                    </a:p>
                  </a:txBody>
                  <a:tcPr marL="0" marR="0" marT="0" marB="0">
                    <a:solidFill>
                      <a:srgbClr val="2F2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  <a:spcBef>
                          <a:spcPts val="140"/>
                        </a:spcBef>
                      </a:pPr>
                      <a:r>
                        <a:rPr sz="1200" b="1" spc="-10" dirty="0">
                          <a:solidFill>
                            <a:srgbClr val="FFDC00"/>
                          </a:solidFill>
                          <a:latin typeface="Lato"/>
                          <a:cs typeface="Lato"/>
                        </a:rPr>
                        <a:t>Portfolio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17780" marB="0">
                    <a:solidFill>
                      <a:srgbClr val="2F2F2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355"/>
                        </a:lnSpc>
                        <a:spcBef>
                          <a:spcPts val="140"/>
                        </a:spcBef>
                      </a:pPr>
                      <a:r>
                        <a:rPr sz="1200" b="1" spc="-10" dirty="0">
                          <a:solidFill>
                            <a:srgbClr val="FFDC00"/>
                          </a:solidFill>
                          <a:latin typeface="Lato"/>
                          <a:cs typeface="Lato"/>
                        </a:rPr>
                        <a:t>Assets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17780" marB="0">
                    <a:solidFill>
                      <a:srgbClr val="2F2F2F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1355"/>
                        </a:lnSpc>
                        <a:spcBef>
                          <a:spcPts val="140"/>
                        </a:spcBef>
                      </a:pPr>
                      <a:r>
                        <a:rPr sz="1200" b="1" spc="-20" dirty="0">
                          <a:solidFill>
                            <a:srgbClr val="FFDC00"/>
                          </a:solidFill>
                          <a:latin typeface="Lato"/>
                          <a:cs typeface="Lato"/>
                        </a:rPr>
                        <a:t>Beds</a:t>
                      </a:r>
                      <a:endParaRPr sz="1200">
                        <a:latin typeface="Lato"/>
                        <a:cs typeface="Lato"/>
                      </a:endParaRPr>
                    </a:p>
                  </a:txBody>
                  <a:tcPr marL="0" marR="0" marT="17780" marB="0">
                    <a:solidFill>
                      <a:srgbClr val="2F2F2F"/>
                    </a:solidFil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355"/>
                        </a:lnSpc>
                        <a:spcBef>
                          <a:spcPts val="140"/>
                        </a:spcBef>
                      </a:pPr>
                      <a:r>
                        <a:rPr sz="1200" b="1" spc="-10" dirty="0">
                          <a:solidFill>
                            <a:srgbClr val="FFDC00"/>
                          </a:solidFill>
                          <a:latin typeface="Lato"/>
                          <a:cs typeface="Lato"/>
                        </a:rPr>
                        <a:t>Founded</a:t>
                      </a:r>
                      <a:endParaRPr sz="1200" dirty="0">
                        <a:latin typeface="Lato"/>
                        <a:cs typeface="Lato"/>
                      </a:endParaRPr>
                    </a:p>
                  </a:txBody>
                  <a:tcPr marL="0" marR="0" marT="17780" marB="0">
                    <a:solidFill>
                      <a:srgbClr val="2F2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44500" y="4753054"/>
            <a:ext cx="3275329" cy="19184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b="1" dirty="0">
                <a:solidFill>
                  <a:srgbClr val="2F2F2F"/>
                </a:solidFill>
                <a:latin typeface="Lato"/>
                <a:cs typeface="Lato"/>
              </a:rPr>
              <a:t>HY</a:t>
            </a:r>
            <a:r>
              <a:rPr sz="1400" b="1" spc="-35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2F2F2F"/>
                </a:solidFill>
                <a:latin typeface="Lato"/>
                <a:cs typeface="Lato"/>
              </a:rPr>
              <a:t>2024</a:t>
            </a:r>
            <a:r>
              <a:rPr sz="1400" b="1" spc="-30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2F2F2F"/>
                </a:solidFill>
                <a:latin typeface="Lato"/>
                <a:cs typeface="Lato"/>
              </a:rPr>
              <a:t>Summary</a:t>
            </a:r>
            <a:endParaRPr sz="1400" dirty="0">
              <a:latin typeface="Lato"/>
              <a:cs typeface="Lato"/>
            </a:endParaRPr>
          </a:p>
          <a:p>
            <a:pPr marL="156845" indent="-144145">
              <a:lnSpc>
                <a:spcPct val="100000"/>
              </a:lnSpc>
              <a:spcBef>
                <a:spcPts val="484"/>
              </a:spcBef>
              <a:buChar char="•"/>
              <a:tabLst>
                <a:tab pos="156845" algn="l"/>
              </a:tabLst>
            </a:pP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Adjusted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earnings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increased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by 14%</a:t>
            </a:r>
            <a:r>
              <a:rPr lang="en-US"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to £125.</a:t>
            </a:r>
            <a:r>
              <a:rPr lang="en-US"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3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m</a:t>
            </a:r>
          </a:p>
          <a:p>
            <a:pPr marL="156845" indent="-144145">
              <a:lnSpc>
                <a:spcPct val="100000"/>
              </a:lnSpc>
              <a:spcBef>
                <a:spcPts val="285"/>
              </a:spcBef>
              <a:buChar char="•"/>
              <a:tabLst>
                <a:tab pos="156845" algn="l"/>
              </a:tabLst>
            </a:pP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Strong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reservations</a:t>
            </a:r>
            <a:r>
              <a:rPr lang="en-US"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expected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of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lang="en-US"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98-99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%</a:t>
            </a:r>
            <a:r>
              <a:rPr lang="en-US"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; rental growth at least 7% for 2024/25</a:t>
            </a:r>
            <a:endParaRPr sz="1000" dirty="0">
              <a:latin typeface="Open Sans Light"/>
              <a:cs typeface="Open Sans Light"/>
            </a:endParaRPr>
          </a:p>
          <a:p>
            <a:pPr marL="156210" marR="471805" indent="-144145">
              <a:lnSpc>
                <a:spcPct val="100000"/>
              </a:lnSpc>
              <a:spcBef>
                <a:spcPts val="284"/>
              </a:spcBef>
              <a:buChar char="•"/>
              <a:tabLst>
                <a:tab pos="156210" algn="l"/>
              </a:tabLst>
            </a:pPr>
            <a:r>
              <a:rPr lang="en-US"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Our £250m Newcastle University JV is progressing well and we are confident of securing a second in the next 6-12 months</a:t>
            </a:r>
            <a:endParaRPr sz="1000" dirty="0">
              <a:latin typeface="Open Sans Light"/>
              <a:cs typeface="Open Sans Light"/>
            </a:endParaRPr>
          </a:p>
          <a:p>
            <a:pPr marL="156210" marR="5080" indent="-144145">
              <a:lnSpc>
                <a:spcPct val="100000"/>
              </a:lnSpc>
              <a:spcBef>
                <a:spcPts val="280"/>
              </a:spcBef>
              <a:buChar char="•"/>
              <a:tabLst>
                <a:tab pos="156210" algn="l"/>
              </a:tabLst>
            </a:pP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Record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£1.5bn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Open Sans Light"/>
                <a:cs typeface="Open Sans Light"/>
              </a:rPr>
              <a:t>and </a:t>
            </a:r>
            <a:r>
              <a:rPr sz="1000" spc="-20" dirty="0">
                <a:solidFill>
                  <a:schemeClr val="tx1"/>
                </a:solidFill>
                <a:latin typeface="Open Sans Light"/>
                <a:cs typeface="Open Sans Light"/>
              </a:rPr>
              <a:t>8,000-</a:t>
            </a:r>
            <a:r>
              <a:rPr sz="1000" dirty="0">
                <a:solidFill>
                  <a:schemeClr val="tx1"/>
                </a:solidFill>
                <a:latin typeface="Open Sans Light"/>
                <a:cs typeface="Open Sans Light"/>
              </a:rPr>
              <a:t>bed</a:t>
            </a:r>
            <a:r>
              <a:rPr sz="1000" spc="-10" dirty="0">
                <a:solidFill>
                  <a:schemeClr val="tx1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chemeClr val="tx1"/>
                </a:solidFill>
                <a:latin typeface="Open Sans Light"/>
                <a:cs typeface="Open Sans Light"/>
              </a:rPr>
              <a:t>pipeline</a:t>
            </a:r>
            <a:r>
              <a:rPr sz="1000" spc="-15" dirty="0">
                <a:solidFill>
                  <a:schemeClr val="tx1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in </a:t>
            </a:r>
            <a:r>
              <a:rPr lang="en-US"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strongest university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cities</a:t>
            </a:r>
            <a:endParaRPr sz="1000" dirty="0">
              <a:latin typeface="Open Sans Light"/>
              <a:cs typeface="Open Sans Light"/>
            </a:endParaRPr>
          </a:p>
          <a:p>
            <a:pPr marL="156210" marR="7620" indent="-144145">
              <a:lnSpc>
                <a:spcPct val="100000"/>
              </a:lnSpc>
              <a:spcBef>
                <a:spcPts val="285"/>
              </a:spcBef>
              <a:buChar char="•"/>
              <a:tabLst>
                <a:tab pos="156210" algn="l"/>
              </a:tabLst>
            </a:pP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Over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lang="en-US"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£90m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invested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over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the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past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year</a:t>
            </a:r>
            <a:endParaRPr sz="1000" dirty="0">
              <a:latin typeface="Open Sans Light"/>
              <a:cs typeface="Open Sans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8299" y="4839630"/>
            <a:ext cx="2307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F2F2F"/>
                </a:solidFill>
                <a:latin typeface="Lato"/>
                <a:cs typeface="Lato"/>
              </a:rPr>
              <a:t>Financial</a:t>
            </a:r>
            <a:r>
              <a:rPr sz="1400" b="1" spc="-30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2F2F2F"/>
                </a:solidFill>
                <a:latin typeface="Lato"/>
                <a:cs typeface="Lato"/>
              </a:rPr>
              <a:t>Highlights</a:t>
            </a:r>
            <a:r>
              <a:rPr sz="1400" b="1" spc="-25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2F2F2F"/>
                </a:solidFill>
                <a:latin typeface="Lato"/>
                <a:cs typeface="Lato"/>
              </a:rPr>
              <a:t>H1</a:t>
            </a:r>
            <a:r>
              <a:rPr sz="1400" b="1" spc="-25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400" b="1" spc="-20" dirty="0">
                <a:solidFill>
                  <a:srgbClr val="2F2F2F"/>
                </a:solidFill>
                <a:latin typeface="Lato"/>
                <a:cs typeface="Lato"/>
              </a:rPr>
              <a:t>2024</a:t>
            </a:r>
            <a:endParaRPr sz="1400">
              <a:latin typeface="Lato"/>
              <a:cs typeface="La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1948" y="7147223"/>
            <a:ext cx="2807353" cy="2923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2F2F2F"/>
                </a:solidFill>
                <a:latin typeface="Open Sans Light"/>
                <a:cs typeface="Open Sans Light"/>
              </a:rPr>
              <a:t>All details below correct as of 30 June 2024</a:t>
            </a:r>
            <a:endParaRPr sz="1000" b="1" dirty="0">
              <a:latin typeface="Open Sans Light"/>
              <a:cs typeface="Open Sans Light"/>
            </a:endParaRPr>
          </a:p>
          <a:p>
            <a:pPr marL="156845" indent="-144145" algn="l">
              <a:lnSpc>
                <a:spcPct val="100000"/>
              </a:lnSpc>
              <a:spcBef>
                <a:spcPts val="530"/>
              </a:spcBef>
              <a:buChar char="•"/>
              <a:tabLst>
                <a:tab pos="156845" algn="l"/>
              </a:tabLst>
            </a:pPr>
            <a:r>
              <a:rPr sz="1000" b="1" dirty="0">
                <a:solidFill>
                  <a:srgbClr val="2F2F2F"/>
                </a:solidFill>
                <a:latin typeface="Open Sans Light"/>
                <a:cs typeface="Open Sans Light"/>
              </a:rPr>
              <a:t>Adjusted earnings:</a:t>
            </a:r>
            <a:endParaRPr sz="1000" b="1" dirty="0">
              <a:latin typeface="Open Sans Light"/>
              <a:cs typeface="Open Sans Light"/>
            </a:endParaRPr>
          </a:p>
          <a:p>
            <a:pPr marL="156210" algn="l">
              <a:lnSpc>
                <a:spcPct val="100000"/>
              </a:lnSpc>
            </a:pP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£</a:t>
            </a:r>
            <a:r>
              <a:rPr lang="en-US" sz="1000" dirty="0">
                <a:solidFill>
                  <a:srgbClr val="2F2F2F"/>
                </a:solidFill>
                <a:latin typeface="Open Sans Light"/>
                <a:cs typeface="Open Sans Light"/>
              </a:rPr>
              <a:t>125.3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m (H1 2023: £110.2m)</a:t>
            </a:r>
            <a:endParaRPr sz="1000" dirty="0">
              <a:latin typeface="Open Sans Light"/>
              <a:cs typeface="Open Sans Light"/>
            </a:endParaRPr>
          </a:p>
          <a:p>
            <a:pPr marL="156210" marR="723265" indent="-144145" algn="l">
              <a:lnSpc>
                <a:spcPct val="100000"/>
              </a:lnSpc>
              <a:spcBef>
                <a:spcPts val="570"/>
              </a:spcBef>
              <a:buChar char="•"/>
              <a:tabLst>
                <a:tab pos="156210" algn="l"/>
              </a:tabLst>
            </a:pPr>
            <a:r>
              <a:rPr sz="1000" b="1" dirty="0">
                <a:solidFill>
                  <a:srgbClr val="2F2F2F"/>
                </a:solidFill>
                <a:latin typeface="Open Sans Light"/>
                <a:cs typeface="Open Sans Light"/>
              </a:rPr>
              <a:t>Adjusted earnings per share: </a:t>
            </a:r>
            <a:r>
              <a:rPr lang="en-US" sz="1000" dirty="0">
                <a:solidFill>
                  <a:srgbClr val="2F2F2F"/>
                </a:solidFill>
                <a:latin typeface="Open Sans Light"/>
                <a:cs typeface="Open Sans Light"/>
              </a:rPr>
              <a:t>28.7p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 (H1 2023: 27.5p)</a:t>
            </a:r>
            <a:endParaRPr sz="1000" dirty="0">
              <a:latin typeface="Open Sans Light"/>
              <a:cs typeface="Open Sans Light"/>
            </a:endParaRPr>
          </a:p>
          <a:p>
            <a:pPr marL="156210" marR="1108075" indent="-144145" algn="l">
              <a:lnSpc>
                <a:spcPct val="100000"/>
              </a:lnSpc>
              <a:spcBef>
                <a:spcPts val="565"/>
              </a:spcBef>
              <a:buChar char="•"/>
              <a:tabLst>
                <a:tab pos="156210" algn="l"/>
              </a:tabLst>
            </a:pPr>
            <a:r>
              <a:rPr sz="1000" b="1" dirty="0">
                <a:solidFill>
                  <a:srgbClr val="2F2F2F"/>
                </a:solidFill>
                <a:latin typeface="Open Sans Light"/>
                <a:cs typeface="Open Sans Light"/>
              </a:rPr>
              <a:t>Adjusted EBIT margin: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 71.6% (H1 2023: 72.9%)</a:t>
            </a:r>
            <a:endParaRPr sz="1000" dirty="0">
              <a:latin typeface="Open Sans Light"/>
              <a:cs typeface="Open Sans Light"/>
            </a:endParaRPr>
          </a:p>
          <a:p>
            <a:pPr marL="156210" marR="1161415" indent="-144145" algn="l">
              <a:lnSpc>
                <a:spcPct val="100000"/>
              </a:lnSpc>
              <a:spcBef>
                <a:spcPts val="570"/>
              </a:spcBef>
              <a:buChar char="•"/>
              <a:tabLst>
                <a:tab pos="156210" algn="l"/>
              </a:tabLst>
            </a:pPr>
            <a:r>
              <a:rPr sz="1000" b="1" dirty="0">
                <a:solidFill>
                  <a:srgbClr val="2F2F2F"/>
                </a:solidFill>
                <a:latin typeface="Open Sans Light"/>
                <a:cs typeface="Open Sans Light"/>
              </a:rPr>
              <a:t>Dividend per share:</a:t>
            </a:r>
            <a:r>
              <a:rPr lang="en-GB" sz="1000" dirty="0">
                <a:solidFill>
                  <a:srgbClr val="2F2F2F"/>
                </a:solidFill>
                <a:latin typeface="Open Sans Light"/>
                <a:cs typeface="Open Sans Light"/>
              </a:rPr>
              <a:t>  </a:t>
            </a:r>
            <a:r>
              <a:rPr lang="en-US" sz="1000" dirty="0">
                <a:solidFill>
                  <a:srgbClr val="2F2F2F"/>
                </a:solidFill>
                <a:latin typeface="Open Sans Light"/>
                <a:cs typeface="Open Sans Light"/>
              </a:rPr>
              <a:t>12.4p (H1 2023: 11.8p)</a:t>
            </a:r>
            <a:endParaRPr lang="en-US" sz="1000" dirty="0">
              <a:latin typeface="Open Sans Light"/>
              <a:cs typeface="Open Sans Light"/>
            </a:endParaRPr>
          </a:p>
          <a:p>
            <a:pPr marL="156210" marR="1222375" indent="-144145" algn="l">
              <a:lnSpc>
                <a:spcPct val="100000"/>
              </a:lnSpc>
              <a:spcBef>
                <a:spcPts val="565"/>
              </a:spcBef>
              <a:buChar char="•"/>
              <a:tabLst>
                <a:tab pos="156210" algn="l"/>
              </a:tabLst>
            </a:pPr>
            <a:r>
              <a:rPr sz="1000" b="1" dirty="0">
                <a:solidFill>
                  <a:srgbClr val="2F2F2F"/>
                </a:solidFill>
                <a:latin typeface="Open Sans Light"/>
                <a:cs typeface="Open Sans Light"/>
              </a:rPr>
              <a:t>EPRA NTA per share: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 96</a:t>
            </a:r>
            <a:r>
              <a:rPr lang="en-US" sz="1000" dirty="0">
                <a:solidFill>
                  <a:srgbClr val="2F2F2F"/>
                </a:solidFill>
                <a:latin typeface="Open Sans Light"/>
                <a:cs typeface="Open Sans Light"/>
              </a:rPr>
              <a:t>9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p (H1 2023: 92</a:t>
            </a:r>
            <a:r>
              <a:rPr lang="en-US" sz="1000" dirty="0">
                <a:solidFill>
                  <a:srgbClr val="2F2F2F"/>
                </a:solidFill>
                <a:latin typeface="Open Sans Light"/>
                <a:cs typeface="Open Sans Light"/>
              </a:rPr>
              <a:t>8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p)</a:t>
            </a:r>
            <a:endParaRPr sz="1000" dirty="0">
              <a:latin typeface="Open Sans Light"/>
              <a:cs typeface="Open Sans Light"/>
            </a:endParaRPr>
          </a:p>
          <a:p>
            <a:pPr marL="156845" indent="-144145" algn="l">
              <a:lnSpc>
                <a:spcPct val="100000"/>
              </a:lnSpc>
              <a:spcBef>
                <a:spcPts val="565"/>
              </a:spcBef>
              <a:buChar char="•"/>
              <a:tabLst>
                <a:tab pos="156845" algn="l"/>
              </a:tabLst>
            </a:pPr>
            <a:r>
              <a:rPr sz="1000" b="1" dirty="0">
                <a:solidFill>
                  <a:srgbClr val="2F2F2F"/>
                </a:solidFill>
                <a:latin typeface="Open Sans Light"/>
                <a:cs typeface="Open Sans Light"/>
              </a:rPr>
              <a:t>LTV:</a:t>
            </a:r>
            <a:endParaRPr sz="1000" b="1" dirty="0">
              <a:latin typeface="Open Sans Light"/>
              <a:cs typeface="Open Sans Light"/>
            </a:endParaRPr>
          </a:p>
          <a:p>
            <a:pPr marL="156210" algn="l">
              <a:lnSpc>
                <a:spcPct val="100000"/>
              </a:lnSpc>
            </a:pP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2</a:t>
            </a:r>
            <a:r>
              <a:rPr lang="en-US" sz="1000" dirty="0">
                <a:solidFill>
                  <a:srgbClr val="2F2F2F"/>
                </a:solidFill>
                <a:latin typeface="Open Sans Light"/>
                <a:cs typeface="Open Sans Light"/>
              </a:rPr>
              <a:t>6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% (H1 2023: 31%)</a:t>
            </a:r>
            <a:endParaRPr sz="1000" dirty="0">
              <a:latin typeface="Open Sans Light"/>
              <a:cs typeface="Open Sans Light"/>
            </a:endParaRPr>
          </a:p>
          <a:p>
            <a:pPr marL="156845" indent="-144145" algn="l">
              <a:lnSpc>
                <a:spcPct val="100000"/>
              </a:lnSpc>
              <a:spcBef>
                <a:spcPts val="570"/>
              </a:spcBef>
              <a:buChar char="•"/>
              <a:tabLst>
                <a:tab pos="156845" algn="l"/>
              </a:tabLst>
            </a:pPr>
            <a:r>
              <a:rPr sz="1000" b="1" dirty="0">
                <a:solidFill>
                  <a:srgbClr val="2F2F2F"/>
                </a:solidFill>
                <a:latin typeface="Open Sans Light"/>
                <a:cs typeface="Open Sans Light"/>
              </a:rPr>
              <a:t>Net debt:</a:t>
            </a:r>
            <a:endParaRPr sz="1000" b="1" dirty="0">
              <a:latin typeface="Open Sans Light"/>
              <a:cs typeface="Open Sans Light"/>
            </a:endParaRPr>
          </a:p>
          <a:p>
            <a:pPr marL="156210" algn="l">
              <a:lnSpc>
                <a:spcPct val="100000"/>
              </a:lnSpc>
            </a:pP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£1,</a:t>
            </a:r>
            <a:r>
              <a:rPr lang="en-US" sz="1000" dirty="0">
                <a:solidFill>
                  <a:srgbClr val="2F2F2F"/>
                </a:solidFill>
                <a:latin typeface="Open Sans Light"/>
                <a:cs typeface="Open Sans Light"/>
              </a:rPr>
              <a:t>507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m (H1 2023: £1,742m)</a:t>
            </a:r>
            <a:endParaRPr sz="1000" dirty="0">
              <a:latin typeface="Open Sans Light"/>
              <a:cs typeface="Open Sans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7198" y="6696002"/>
            <a:ext cx="3275329" cy="3538854"/>
          </a:xfrm>
          <a:custGeom>
            <a:avLst/>
            <a:gdLst/>
            <a:ahLst/>
            <a:cxnLst/>
            <a:rect l="l" t="t" r="r" b="b"/>
            <a:pathLst>
              <a:path w="3275329" h="3538854">
                <a:moveTo>
                  <a:pt x="3058795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3322802"/>
                </a:lnTo>
                <a:lnTo>
                  <a:pt x="5704" y="3372328"/>
                </a:lnTo>
                <a:lnTo>
                  <a:pt x="21955" y="3417793"/>
                </a:lnTo>
                <a:lnTo>
                  <a:pt x="47454" y="3457899"/>
                </a:lnTo>
                <a:lnTo>
                  <a:pt x="80904" y="3491350"/>
                </a:lnTo>
                <a:lnTo>
                  <a:pt x="121011" y="3516848"/>
                </a:lnTo>
                <a:lnTo>
                  <a:pt x="166475" y="3533099"/>
                </a:lnTo>
                <a:lnTo>
                  <a:pt x="216001" y="3538804"/>
                </a:lnTo>
                <a:lnTo>
                  <a:pt x="3058795" y="3538804"/>
                </a:lnTo>
                <a:lnTo>
                  <a:pt x="3108325" y="3533099"/>
                </a:lnTo>
                <a:lnTo>
                  <a:pt x="3153791" y="3516848"/>
                </a:lnTo>
                <a:lnTo>
                  <a:pt x="3193896" y="3491350"/>
                </a:lnTo>
                <a:lnTo>
                  <a:pt x="3227346" y="3457899"/>
                </a:lnTo>
                <a:lnTo>
                  <a:pt x="3252843" y="3417793"/>
                </a:lnTo>
                <a:lnTo>
                  <a:pt x="3269092" y="3372328"/>
                </a:lnTo>
                <a:lnTo>
                  <a:pt x="3274796" y="3322802"/>
                </a:lnTo>
                <a:lnTo>
                  <a:pt x="3274796" y="216001"/>
                </a:lnTo>
                <a:lnTo>
                  <a:pt x="3269092" y="166475"/>
                </a:lnTo>
                <a:lnTo>
                  <a:pt x="3252843" y="121011"/>
                </a:lnTo>
                <a:lnTo>
                  <a:pt x="3227346" y="80904"/>
                </a:lnTo>
                <a:lnTo>
                  <a:pt x="3193896" y="47454"/>
                </a:lnTo>
                <a:lnTo>
                  <a:pt x="3153791" y="21955"/>
                </a:lnTo>
                <a:lnTo>
                  <a:pt x="3108325" y="5704"/>
                </a:lnTo>
                <a:lnTo>
                  <a:pt x="3058795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3500" y="6837630"/>
            <a:ext cx="1178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Lato"/>
                <a:cs typeface="Lato"/>
              </a:rPr>
              <a:t>Key</a:t>
            </a:r>
            <a:r>
              <a:rPr sz="1400" b="1" spc="-5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Lato"/>
                <a:cs typeface="Lato"/>
              </a:rPr>
              <a:t>Highlights</a:t>
            </a:r>
            <a:endParaRPr sz="1400">
              <a:latin typeface="Lato"/>
              <a:cs typeface="Lato"/>
            </a:endParaRPr>
          </a:p>
        </p:txBody>
      </p:sp>
      <p:pic>
        <p:nvPicPr>
          <p:cNvPr id="26" name="Picture 2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CA4B127-3F0D-CECC-0C5D-A1EDA8172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458544"/>
            <a:ext cx="1981200" cy="8255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4B238CB-CC5A-4628-E625-01762BFC7E40}"/>
              </a:ext>
            </a:extLst>
          </p:cNvPr>
          <p:cNvSpPr/>
          <p:nvPr/>
        </p:nvSpPr>
        <p:spPr>
          <a:xfrm>
            <a:off x="1231713" y="7080381"/>
            <a:ext cx="204435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FFDC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£5.7bn</a:t>
            </a:r>
          </a:p>
          <a:p>
            <a:r>
              <a:rPr lang="en-GB" sz="8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UTG share portfolio valuation, up 2.7% on a like-for-like basis </a:t>
            </a:r>
            <a:endParaRPr lang="en-GB" sz="80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27A5DA-D20B-DB43-97B0-5DB5ECF7CCD3}"/>
              </a:ext>
            </a:extLst>
          </p:cNvPr>
          <p:cNvSpPr/>
          <p:nvPr/>
        </p:nvSpPr>
        <p:spPr>
          <a:xfrm>
            <a:off x="1231713" y="7655982"/>
            <a:ext cx="215230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FFDC00"/>
                </a:solidFill>
                <a:latin typeface="Lato"/>
                <a:ea typeface="Lato"/>
                <a:cs typeface="Lato"/>
              </a:rPr>
              <a:t>12.4p</a:t>
            </a:r>
            <a:endParaRPr lang="en-GB" sz="160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8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Interim dividend, up 5% on H1 2023</a:t>
            </a:r>
            <a:endParaRPr lang="en-GB" sz="80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E8AC9B-73BD-88D8-DC1B-CE389011CE6F}"/>
              </a:ext>
            </a:extLst>
          </p:cNvPr>
          <p:cNvSpPr/>
          <p:nvPr/>
        </p:nvSpPr>
        <p:spPr>
          <a:xfrm>
            <a:off x="1231713" y="8095233"/>
            <a:ext cx="2044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FFDC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6,900</a:t>
            </a: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Beds committed to delivery through nine full-funded developments </a:t>
            </a:r>
          </a:p>
        </p:txBody>
      </p:sp>
      <p:pic>
        <p:nvPicPr>
          <p:cNvPr id="31" name="Graphic 30" descr="For Sale outline">
            <a:extLst>
              <a:ext uri="{FF2B5EF4-FFF2-40B4-BE49-F238E27FC236}">
                <a16:creationId xmlns:a16="http://schemas.microsoft.com/office/drawing/2014/main" id="{B075B340-337E-035A-7801-60748736D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1293" y="9588847"/>
            <a:ext cx="449940" cy="449940"/>
          </a:xfrm>
          <a:prstGeom prst="rect">
            <a:avLst/>
          </a:prstGeom>
        </p:spPr>
      </p:pic>
      <p:pic>
        <p:nvPicPr>
          <p:cNvPr id="32" name="Graphic 31" descr="Coins outline">
            <a:extLst>
              <a:ext uri="{FF2B5EF4-FFF2-40B4-BE49-F238E27FC236}">
                <a16:creationId xmlns:a16="http://schemas.microsoft.com/office/drawing/2014/main" id="{48A99B51-5725-9734-DDAF-ADC345AB0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1293" y="7661263"/>
            <a:ext cx="449940" cy="449940"/>
          </a:xfrm>
          <a:prstGeom prst="rect">
            <a:avLst/>
          </a:prstGeom>
        </p:spPr>
      </p:pic>
      <p:pic>
        <p:nvPicPr>
          <p:cNvPr id="33" name="Graphic 32" descr="Open book outline">
            <a:extLst>
              <a:ext uri="{FF2B5EF4-FFF2-40B4-BE49-F238E27FC236}">
                <a16:creationId xmlns:a16="http://schemas.microsoft.com/office/drawing/2014/main" id="{5D06192D-4194-3543-847A-75DF3C1C8B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050" y="7136614"/>
            <a:ext cx="449940" cy="449940"/>
          </a:xfrm>
          <a:prstGeom prst="rect">
            <a:avLst/>
          </a:prstGeom>
        </p:spPr>
      </p:pic>
      <p:pic>
        <p:nvPicPr>
          <p:cNvPr id="34" name="Graphic 33" descr="Users outline">
            <a:extLst>
              <a:ext uri="{FF2B5EF4-FFF2-40B4-BE49-F238E27FC236}">
                <a16:creationId xmlns:a16="http://schemas.microsoft.com/office/drawing/2014/main" id="{F47D5CB1-3455-1EC8-40F8-947F2EA5D5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1263" y="8647467"/>
            <a:ext cx="450000" cy="450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1CAF140-7F8F-FD7F-5224-467F1B0FA111}"/>
              </a:ext>
            </a:extLst>
          </p:cNvPr>
          <p:cNvSpPr/>
          <p:nvPr/>
        </p:nvSpPr>
        <p:spPr>
          <a:xfrm>
            <a:off x="1231713" y="8641471"/>
            <a:ext cx="2182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FFDC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98-99%</a:t>
            </a: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Expected strong reservations for 2024/25 </a:t>
            </a:r>
          </a:p>
        </p:txBody>
      </p:sp>
      <p:pic>
        <p:nvPicPr>
          <p:cNvPr id="36" name="Graphic 35" descr="Full Brick Wall outline">
            <a:extLst>
              <a:ext uri="{FF2B5EF4-FFF2-40B4-BE49-F238E27FC236}">
                <a16:creationId xmlns:a16="http://schemas.microsoft.com/office/drawing/2014/main" id="{53D8E850-B738-F9C0-0C70-3861F3A715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71263" y="9080500"/>
            <a:ext cx="450000" cy="450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B149AA3-DA41-E873-D075-57480526311B}"/>
              </a:ext>
            </a:extLst>
          </p:cNvPr>
          <p:cNvSpPr/>
          <p:nvPr/>
        </p:nvSpPr>
        <p:spPr>
          <a:xfrm>
            <a:off x="1231713" y="9063627"/>
            <a:ext cx="204435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FFDC00"/>
                </a:solidFill>
                <a:latin typeface="Lato"/>
                <a:ea typeface="Lato"/>
                <a:cs typeface="Lato"/>
              </a:rPr>
              <a:t>£47m</a:t>
            </a:r>
          </a:p>
          <a:p>
            <a:r>
              <a:rPr lang="en-GB" sz="8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Refurbishments to enhance portfolio </a:t>
            </a:r>
            <a:endParaRPr lang="en-GB" sz="80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2038B6-3311-DE12-8E5F-C9474BB1E392}"/>
              </a:ext>
            </a:extLst>
          </p:cNvPr>
          <p:cNvSpPr/>
          <p:nvPr/>
        </p:nvSpPr>
        <p:spPr>
          <a:xfrm>
            <a:off x="1261466" y="9537700"/>
            <a:ext cx="2182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DC00"/>
                </a:solidFill>
                <a:latin typeface="Lato"/>
                <a:ea typeface="Lato"/>
                <a:cs typeface="Lato"/>
              </a:rPr>
              <a:t>+</a:t>
            </a:r>
            <a:r>
              <a:rPr lang="en-GB" sz="1600" dirty="0">
                <a:solidFill>
                  <a:srgbClr val="FFDC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2.8</a:t>
            </a:r>
            <a:r>
              <a:rPr lang="en-GB" sz="1600" dirty="0">
                <a:solidFill>
                  <a:srgbClr val="FFDC00"/>
                </a:solidFill>
                <a:latin typeface="Lato"/>
                <a:ea typeface="Lato"/>
                <a:cs typeface="Lato"/>
              </a:rPr>
              <a:t>%</a:t>
            </a:r>
          </a:p>
          <a:p>
            <a:pPr>
              <a:spcAft>
                <a:spcPts val="0"/>
              </a:spcAft>
            </a:pPr>
            <a:r>
              <a:rPr lang="en-GB" sz="8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LfL</a:t>
            </a:r>
            <a:r>
              <a:rPr lang="en-GB" sz="8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 Increase in portfolio valuation (UTG share: 2.7%)</a:t>
            </a:r>
          </a:p>
        </p:txBody>
      </p:sp>
      <p:pic>
        <p:nvPicPr>
          <p:cNvPr id="39" name="Graphic 38" descr="Sleep outline">
            <a:extLst>
              <a:ext uri="{FF2B5EF4-FFF2-40B4-BE49-F238E27FC236}">
                <a16:creationId xmlns:a16="http://schemas.microsoft.com/office/drawing/2014/main" id="{0791DAF1-DF31-25FE-9A25-571E0182B1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5919" y="8094296"/>
            <a:ext cx="509506" cy="509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79C28-A548-9307-4CCA-AC6962D74B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6056" y="5183467"/>
            <a:ext cx="2619136" cy="175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76005"/>
            <a:ext cx="7560309" cy="2016125"/>
          </a:xfrm>
          <a:custGeom>
            <a:avLst/>
            <a:gdLst/>
            <a:ahLst/>
            <a:cxnLst/>
            <a:rect l="l" t="t" r="r" b="b"/>
            <a:pathLst>
              <a:path w="7560309" h="2016125">
                <a:moveTo>
                  <a:pt x="7559992" y="0"/>
                </a:moveTo>
                <a:lnTo>
                  <a:pt x="0" y="0"/>
                </a:lnTo>
                <a:lnTo>
                  <a:pt x="0" y="2015998"/>
                </a:lnTo>
                <a:lnTo>
                  <a:pt x="7559992" y="2015998"/>
                </a:lnTo>
                <a:lnTo>
                  <a:pt x="7559992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1999" y="5094003"/>
            <a:ext cx="3528060" cy="3318510"/>
          </a:xfrm>
          <a:custGeom>
            <a:avLst/>
            <a:gdLst/>
            <a:ahLst/>
            <a:cxnLst/>
            <a:rect l="l" t="t" r="r" b="b"/>
            <a:pathLst>
              <a:path w="3528059" h="3318509">
                <a:moveTo>
                  <a:pt x="3527996" y="0"/>
                </a:moveTo>
                <a:lnTo>
                  <a:pt x="0" y="0"/>
                </a:lnTo>
                <a:lnTo>
                  <a:pt x="0" y="3102000"/>
                </a:lnTo>
                <a:lnTo>
                  <a:pt x="5704" y="3151526"/>
                </a:lnTo>
                <a:lnTo>
                  <a:pt x="21955" y="3196990"/>
                </a:lnTo>
                <a:lnTo>
                  <a:pt x="47454" y="3237097"/>
                </a:lnTo>
                <a:lnTo>
                  <a:pt x="80904" y="3270547"/>
                </a:lnTo>
                <a:lnTo>
                  <a:pt x="121011" y="3296046"/>
                </a:lnTo>
                <a:lnTo>
                  <a:pt x="166475" y="3312297"/>
                </a:lnTo>
                <a:lnTo>
                  <a:pt x="216001" y="3318002"/>
                </a:lnTo>
                <a:lnTo>
                  <a:pt x="3527996" y="3318002"/>
                </a:lnTo>
                <a:lnTo>
                  <a:pt x="3527996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"/>
            <a:ext cx="7559992" cy="395377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3923995"/>
            <a:ext cx="7560309" cy="1170305"/>
          </a:xfrm>
          <a:custGeom>
            <a:avLst/>
            <a:gdLst/>
            <a:ahLst/>
            <a:cxnLst/>
            <a:rect l="l" t="t" r="r" b="b"/>
            <a:pathLst>
              <a:path w="7560309" h="1170304">
                <a:moveTo>
                  <a:pt x="7559992" y="0"/>
                </a:moveTo>
                <a:lnTo>
                  <a:pt x="0" y="0"/>
                </a:lnTo>
                <a:lnTo>
                  <a:pt x="0" y="1170000"/>
                </a:lnTo>
                <a:lnTo>
                  <a:pt x="7559992" y="1170000"/>
                </a:lnTo>
                <a:lnTo>
                  <a:pt x="7559992" y="0"/>
                </a:lnTo>
                <a:close/>
              </a:path>
            </a:pathLst>
          </a:custGeom>
          <a:solidFill>
            <a:srgbClr val="FF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5196205"/>
            <a:ext cx="3267075" cy="285305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780"/>
              </a:spcBef>
            </a:pPr>
            <a:r>
              <a:rPr sz="1400" b="1" spc="-35" dirty="0">
                <a:solidFill>
                  <a:srgbClr val="2F2F2F"/>
                </a:solidFill>
                <a:latin typeface="Lato"/>
                <a:cs typeface="Lato"/>
              </a:rPr>
              <a:t>Value-</a:t>
            </a:r>
            <a:r>
              <a:rPr sz="1400" b="1" spc="-20" dirty="0">
                <a:solidFill>
                  <a:srgbClr val="2F2F2F"/>
                </a:solidFill>
                <a:latin typeface="Lato"/>
                <a:cs typeface="Lato"/>
              </a:rPr>
              <a:t>for-</a:t>
            </a:r>
            <a:r>
              <a:rPr sz="1400" b="1" spc="-10" dirty="0">
                <a:solidFill>
                  <a:srgbClr val="2F2F2F"/>
                </a:solidFill>
                <a:latin typeface="Lato"/>
                <a:cs typeface="Lato"/>
              </a:rPr>
              <a:t>money</a:t>
            </a:r>
            <a:r>
              <a:rPr sz="1400" b="1" spc="55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2F2F2F"/>
                </a:solidFill>
                <a:latin typeface="Lato"/>
                <a:cs typeface="Lato"/>
              </a:rPr>
              <a:t>offering</a:t>
            </a:r>
            <a:endParaRPr sz="1400" dirty="0">
              <a:latin typeface="Lato"/>
              <a:cs typeface="Lato"/>
            </a:endParaRPr>
          </a:p>
          <a:p>
            <a:pPr marL="156210" marR="5080" indent="-144145" algn="l">
              <a:lnSpc>
                <a:spcPct val="100000"/>
              </a:lnSpc>
              <a:spcBef>
                <a:spcPts val="484"/>
              </a:spcBef>
              <a:buChar char="•"/>
              <a:tabLst>
                <a:tab pos="156210" algn="l"/>
              </a:tabLst>
            </a:pP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Unite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Students’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fixed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price,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all-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inclusive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offer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continues </a:t>
            </a:r>
            <a:br>
              <a:rPr lang="en-GB" sz="1000" spc="-10" dirty="0">
                <a:solidFill>
                  <a:srgbClr val="2F2F2F"/>
                </a:solidFill>
                <a:latin typeface="Open Sans Light"/>
                <a:cs typeface="Open Sans Light"/>
              </a:rPr>
            </a:b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to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provide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real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value-for-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money</a:t>
            </a:r>
            <a:endParaRPr sz="1000" dirty="0">
              <a:latin typeface="Open Sans Light"/>
              <a:cs typeface="Open Sans Light"/>
            </a:endParaRPr>
          </a:p>
          <a:p>
            <a:pPr marL="156210" marR="6350" indent="-144145" algn="l">
              <a:lnSpc>
                <a:spcPct val="100000"/>
              </a:lnSpc>
              <a:spcBef>
                <a:spcPts val="285"/>
              </a:spcBef>
              <a:buChar char="•"/>
              <a:tabLst>
                <a:tab pos="156210" algn="l"/>
              </a:tabLst>
            </a:pP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Pricing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is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comparable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to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HMOs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once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bills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are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included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–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before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allowing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for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the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price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certainty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on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utilities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and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additional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product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and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service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features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provided</a:t>
            </a:r>
            <a:endParaRPr sz="1000" dirty="0">
              <a:latin typeface="Open Sans Light"/>
              <a:cs typeface="Open Sans Light"/>
            </a:endParaRPr>
          </a:p>
          <a:p>
            <a:pPr marL="156210" marR="22225" indent="-144145" algn="l">
              <a:lnSpc>
                <a:spcPct val="100000"/>
              </a:lnSpc>
              <a:spcBef>
                <a:spcPts val="284"/>
              </a:spcBef>
              <a:buChar char="•"/>
              <a:tabLst>
                <a:tab pos="156210" algn="l"/>
              </a:tabLst>
            </a:pP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Unite</a:t>
            </a:r>
            <a:r>
              <a:rPr sz="100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Students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rents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will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be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lower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in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real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terms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for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the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2024/25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academic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year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than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in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2019/2020</a:t>
            </a:r>
            <a:endParaRPr sz="1000" dirty="0">
              <a:latin typeface="Open Sans Light"/>
              <a:cs typeface="Open Sans Light"/>
            </a:endParaRPr>
          </a:p>
          <a:p>
            <a:pPr marL="156210" marR="88900" indent="-144145" algn="l">
              <a:lnSpc>
                <a:spcPct val="100000"/>
              </a:lnSpc>
              <a:spcBef>
                <a:spcPts val="280"/>
              </a:spcBef>
              <a:buChar char="•"/>
              <a:tabLst>
                <a:tab pos="156210" algn="l"/>
              </a:tabLst>
            </a:pP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Crucial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to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our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purpose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is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invest</a:t>
            </a:r>
            <a:r>
              <a:rPr lang="en-US"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ing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in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young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people and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their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future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–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we recognise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the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value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placed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in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Higher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Education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and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are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trusted providers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of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PBSA</a:t>
            </a:r>
            <a:endParaRPr sz="1000" dirty="0">
              <a:latin typeface="Open Sans Light"/>
              <a:cs typeface="Open Sans Light"/>
            </a:endParaRPr>
          </a:p>
          <a:p>
            <a:pPr marL="156210" marR="114935" indent="-144145" algn="l">
              <a:lnSpc>
                <a:spcPct val="100000"/>
              </a:lnSpc>
              <a:spcBef>
                <a:spcPts val="285"/>
              </a:spcBef>
              <a:buChar char="•"/>
              <a:tabLst>
                <a:tab pos="156210" algn="l"/>
              </a:tabLst>
            </a:pP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Constantly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looking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to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evolve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our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proposition,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developing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new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and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innovative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ways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to</a:t>
            </a:r>
            <a:r>
              <a:rPr sz="100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meet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greater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student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demand</a:t>
            </a:r>
            <a:endParaRPr sz="1000" dirty="0">
              <a:latin typeface="Open Sans Light"/>
              <a:cs typeface="Open Sans Light"/>
            </a:endParaRPr>
          </a:p>
          <a:p>
            <a:pPr marL="156210" marR="248920" indent="-144145" algn="l">
              <a:lnSpc>
                <a:spcPct val="100000"/>
              </a:lnSpc>
              <a:spcBef>
                <a:spcPts val="280"/>
              </a:spcBef>
              <a:buChar char="•"/>
              <a:tabLst>
                <a:tab pos="156210" algn="l"/>
              </a:tabLst>
            </a:pP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Balanced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approach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to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rental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growth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considers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the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needs</a:t>
            </a:r>
            <a:r>
              <a:rPr sz="1000" spc="-4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of</a:t>
            </a:r>
            <a:r>
              <a:rPr sz="1000" spc="-5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all</a:t>
            </a:r>
            <a:r>
              <a:rPr sz="1000" spc="-4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our</a:t>
            </a:r>
            <a:r>
              <a:rPr sz="100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stakeholders</a:t>
            </a:r>
            <a:endParaRPr sz="1000" dirty="0">
              <a:latin typeface="Open Sans Light"/>
              <a:cs typeface="Open Sans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1" y="4055693"/>
            <a:ext cx="5467350" cy="98353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00" b="1" dirty="0">
                <a:solidFill>
                  <a:srgbClr val="2F2F2F"/>
                </a:solidFill>
                <a:latin typeface="Lato"/>
                <a:cs typeface="Lato"/>
              </a:rPr>
              <a:t>Meridian</a:t>
            </a:r>
            <a:r>
              <a:rPr sz="1200" b="1" spc="-25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200" b="1" dirty="0">
                <a:solidFill>
                  <a:srgbClr val="2F2F2F"/>
                </a:solidFill>
                <a:latin typeface="Lato"/>
                <a:cs typeface="Lato"/>
              </a:rPr>
              <a:t>Square,</a:t>
            </a:r>
            <a:r>
              <a:rPr sz="1200" b="1" spc="-20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200" b="1" spc="-10" dirty="0">
                <a:solidFill>
                  <a:srgbClr val="2F2F2F"/>
                </a:solidFill>
                <a:latin typeface="Lato"/>
                <a:cs typeface="Lato"/>
              </a:rPr>
              <a:t>Stratford,</a:t>
            </a:r>
            <a:r>
              <a:rPr sz="1200" b="1" spc="-15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200" b="1" spc="-10" dirty="0">
                <a:solidFill>
                  <a:srgbClr val="2F2F2F"/>
                </a:solidFill>
                <a:latin typeface="Lato"/>
                <a:cs typeface="Lato"/>
              </a:rPr>
              <a:t>London</a:t>
            </a:r>
            <a:endParaRPr sz="1200" dirty="0">
              <a:latin typeface="Lato"/>
              <a:cs typeface="Lato"/>
            </a:endParaRPr>
          </a:p>
          <a:p>
            <a:pPr marL="12700" marR="5080">
              <a:lnSpc>
                <a:spcPct val="101400"/>
              </a:lnSpc>
              <a:spcBef>
                <a:spcPts val="275"/>
              </a:spcBef>
            </a:pPr>
            <a:r>
              <a:rPr lang="en-US"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During </a:t>
            </a:r>
            <a:r>
              <a:rPr sz="1150" dirty="0">
                <a:solidFill>
                  <a:srgbClr val="2F2F2F"/>
                </a:solidFill>
                <a:latin typeface="Open Sans Light"/>
                <a:cs typeface="Open Sans Light"/>
              </a:rPr>
              <a:t>H1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2024,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planning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approval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has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been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secured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for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lang="en-US"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the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952-</a:t>
            </a:r>
            <a:r>
              <a:rPr sz="1150" dirty="0">
                <a:solidFill>
                  <a:srgbClr val="2F2F2F"/>
                </a:solidFill>
                <a:latin typeface="Open Sans Light"/>
                <a:cs typeface="Open Sans Light"/>
              </a:rPr>
              <a:t>bed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project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and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Unite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Students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expect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dirty="0">
                <a:solidFill>
                  <a:srgbClr val="2F2F2F"/>
                </a:solidFill>
                <a:latin typeface="Open Sans Light"/>
                <a:cs typeface="Open Sans Light"/>
              </a:rPr>
              <a:t>to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purchase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the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site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later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this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 year.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Delivery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dirty="0">
                <a:solidFill>
                  <a:srgbClr val="2F2F2F"/>
                </a:solidFill>
                <a:latin typeface="Open Sans Light"/>
                <a:cs typeface="Open Sans Light"/>
              </a:rPr>
              <a:t>is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expected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dirty="0">
                <a:solidFill>
                  <a:srgbClr val="2F2F2F"/>
                </a:solidFill>
                <a:latin typeface="Open Sans Light"/>
                <a:cs typeface="Open Sans Light"/>
              </a:rPr>
              <a:t>in</a:t>
            </a:r>
            <a:r>
              <a:rPr sz="1150" spc="-4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2028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and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lang="en-US"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will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bring,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alongside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Hawthorne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House,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5" dirty="0">
                <a:solidFill>
                  <a:srgbClr val="2F2F2F"/>
                </a:solidFill>
                <a:latin typeface="Open Sans Light"/>
                <a:cs typeface="Open Sans Light"/>
              </a:rPr>
              <a:t>Unite’s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20" dirty="0">
                <a:solidFill>
                  <a:srgbClr val="2F2F2F"/>
                </a:solidFill>
                <a:latin typeface="Open Sans Light"/>
                <a:cs typeface="Open Sans Light"/>
              </a:rPr>
              <a:t>scale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across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 Stratford </a:t>
            </a:r>
            <a:r>
              <a:rPr sz="1150" dirty="0">
                <a:solidFill>
                  <a:srgbClr val="2F2F2F"/>
                </a:solidFill>
                <a:latin typeface="Open Sans Light"/>
                <a:cs typeface="Open Sans Light"/>
              </a:rPr>
              <a:t>to</a:t>
            </a:r>
            <a:r>
              <a:rPr sz="1150" spc="-3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3,400</a:t>
            </a:r>
            <a:r>
              <a:rPr sz="115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Open Sans Light"/>
                <a:cs typeface="Open Sans Light"/>
              </a:rPr>
              <a:t>beds.</a:t>
            </a:r>
            <a:endParaRPr sz="1150" dirty="0">
              <a:latin typeface="Open Sans Light"/>
              <a:cs typeface="Open Sans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7499" y="5196205"/>
            <a:ext cx="2807335" cy="296989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780"/>
              </a:spcBef>
            </a:pPr>
            <a:r>
              <a:rPr sz="1400" b="1" spc="-10" dirty="0">
                <a:solidFill>
                  <a:srgbClr val="2F2F2F"/>
                </a:solidFill>
                <a:latin typeface="Lato"/>
                <a:cs typeface="Lato"/>
              </a:rPr>
              <a:t>University</a:t>
            </a:r>
            <a:r>
              <a:rPr sz="1400" b="1" spc="-30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2F2F2F"/>
                </a:solidFill>
                <a:latin typeface="Lato"/>
                <a:cs typeface="Lato"/>
              </a:rPr>
              <a:t>partners</a:t>
            </a:r>
            <a:r>
              <a:rPr sz="1400" b="1" spc="-25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400" b="1" dirty="0">
                <a:solidFill>
                  <a:srgbClr val="2F2F2F"/>
                </a:solidFill>
                <a:latin typeface="Lato"/>
                <a:cs typeface="Lato"/>
              </a:rPr>
              <a:t>and</a:t>
            </a:r>
            <a:r>
              <a:rPr sz="1400" b="1" spc="-25" dirty="0">
                <a:solidFill>
                  <a:srgbClr val="2F2F2F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2F2F2F"/>
                </a:solidFill>
                <a:latin typeface="Lato"/>
                <a:cs typeface="Lato"/>
              </a:rPr>
              <a:t>growth</a:t>
            </a:r>
            <a:endParaRPr sz="1400" dirty="0">
              <a:latin typeface="Lato"/>
              <a:cs typeface="Lato"/>
            </a:endParaRPr>
          </a:p>
          <a:p>
            <a:pPr marL="156210" marR="427355" indent="-144145" algn="l">
              <a:lnSpc>
                <a:spcPct val="100000"/>
              </a:lnSpc>
              <a:spcBef>
                <a:spcPts val="484"/>
              </a:spcBef>
              <a:buChar char="•"/>
              <a:tabLst>
                <a:tab pos="156210" algn="l"/>
              </a:tabLst>
            </a:pP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Unite Students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is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uniquely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placed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to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address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the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supply-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demand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imbalance facing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universities</a:t>
            </a:r>
            <a:endParaRPr sz="1000" dirty="0">
              <a:latin typeface="Open Sans Light"/>
              <a:cs typeface="Open Sans Light"/>
            </a:endParaRPr>
          </a:p>
          <a:p>
            <a:pPr marL="156210" marR="27305" indent="-144145" algn="l">
              <a:lnSpc>
                <a:spcPct val="100000"/>
              </a:lnSpc>
              <a:spcBef>
                <a:spcPts val="285"/>
              </a:spcBef>
              <a:buChar char="•"/>
              <a:tabLst>
                <a:tab pos="156210" algn="l"/>
              </a:tabLst>
            </a:pP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Trusted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partner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–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as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highlighted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by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the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JV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with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Newcastle University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announced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in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February</a:t>
            </a:r>
            <a:endParaRPr sz="1000" dirty="0">
              <a:latin typeface="Open Sans Light"/>
              <a:cs typeface="Open Sans Light"/>
            </a:endParaRPr>
          </a:p>
          <a:p>
            <a:pPr marL="156210" marR="73660" indent="-144145" algn="l">
              <a:lnSpc>
                <a:spcPct val="100000"/>
              </a:lnSpc>
              <a:spcBef>
                <a:spcPts val="284"/>
              </a:spcBef>
              <a:buChar char="•"/>
              <a:tabLst>
                <a:tab pos="156210" algn="l"/>
              </a:tabLst>
            </a:pP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Significant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opportunity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to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become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the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partner-of-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choice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for</a:t>
            </a:r>
            <a:r>
              <a:rPr sz="1000" spc="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leading</a:t>
            </a:r>
            <a:r>
              <a:rPr sz="1000" spc="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universities</a:t>
            </a:r>
            <a:r>
              <a:rPr sz="1000" spc="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to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help unlock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campus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potentials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to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deliver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new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accommodation</a:t>
            </a:r>
            <a:endParaRPr sz="1000" dirty="0">
              <a:latin typeface="Open Sans Light"/>
              <a:cs typeface="Open Sans Light"/>
            </a:endParaRPr>
          </a:p>
          <a:p>
            <a:pPr marL="156210" marR="55880" indent="-144145" algn="l">
              <a:lnSpc>
                <a:spcPct val="100000"/>
              </a:lnSpc>
              <a:spcBef>
                <a:spcPts val="280"/>
              </a:spcBef>
              <a:buChar char="•"/>
              <a:tabLst>
                <a:tab pos="156210" algn="l"/>
              </a:tabLst>
            </a:pP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In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advanced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discussions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40" dirty="0">
                <a:solidFill>
                  <a:srgbClr val="2F2F2F"/>
                </a:solidFill>
                <a:latin typeface="Open Sans Light"/>
                <a:cs typeface="Open Sans Light"/>
              </a:rPr>
              <a:t>with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leading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universities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for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further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strategic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partnership</a:t>
            </a:r>
            <a:r>
              <a:rPr lang="en-US"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s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50" dirty="0">
                <a:solidFill>
                  <a:srgbClr val="2F2F2F"/>
                </a:solidFill>
                <a:latin typeface="Open Sans Light"/>
                <a:cs typeface="Open Sans Light"/>
              </a:rPr>
              <a:t>–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confident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in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securing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a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second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agreement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in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H2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2024</a:t>
            </a:r>
            <a:endParaRPr sz="1000" dirty="0">
              <a:latin typeface="Open Sans Light"/>
              <a:cs typeface="Open Sans Light"/>
            </a:endParaRPr>
          </a:p>
          <a:p>
            <a:pPr marL="156210" marR="5080" indent="-144145" algn="l">
              <a:lnSpc>
                <a:spcPct val="100000"/>
              </a:lnSpc>
              <a:spcBef>
                <a:spcPts val="285"/>
              </a:spcBef>
              <a:buChar char="•"/>
              <a:tabLst>
                <a:tab pos="156210" algn="l"/>
              </a:tabLst>
            </a:pP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Growing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number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of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attractive 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investment </a:t>
            </a:r>
            <a:r>
              <a:rPr sz="1000" spc="-25" dirty="0">
                <a:solidFill>
                  <a:srgbClr val="2F2F2F"/>
                </a:solidFill>
                <a:latin typeface="Open Sans Light"/>
                <a:cs typeface="Open Sans Light"/>
              </a:rPr>
              <a:t>opportunities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40" dirty="0">
                <a:solidFill>
                  <a:srgbClr val="2F2F2F"/>
                </a:solidFill>
                <a:latin typeface="Open Sans Light"/>
                <a:cs typeface="Open Sans Light"/>
              </a:rPr>
              <a:t>with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development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pipeline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 at</a:t>
            </a:r>
            <a:r>
              <a:rPr sz="1000" spc="-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50" dirty="0">
                <a:solidFill>
                  <a:srgbClr val="2F2F2F"/>
                </a:solidFill>
                <a:latin typeface="Open Sans Light"/>
                <a:cs typeface="Open Sans Light"/>
              </a:rPr>
              <a:t>a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record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£1.5bn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dirty="0">
                <a:solidFill>
                  <a:srgbClr val="2F2F2F"/>
                </a:solidFill>
                <a:latin typeface="Open Sans Light"/>
                <a:cs typeface="Open Sans Light"/>
              </a:rPr>
              <a:t>in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the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20" dirty="0">
                <a:solidFill>
                  <a:srgbClr val="2F2F2F"/>
                </a:solidFill>
                <a:latin typeface="Open Sans Light"/>
                <a:cs typeface="Open Sans Light"/>
              </a:rPr>
              <a:t>strongest</a:t>
            </a:r>
            <a:r>
              <a:rPr sz="1000" spc="-15" dirty="0">
                <a:solidFill>
                  <a:srgbClr val="2F2F2F"/>
                </a:solidFill>
                <a:latin typeface="Open Sans Light"/>
                <a:cs typeface="Open Sans Light"/>
              </a:rPr>
              <a:t> </a:t>
            </a:r>
            <a:r>
              <a:rPr sz="1000" spc="-30" dirty="0">
                <a:solidFill>
                  <a:srgbClr val="2F2F2F"/>
                </a:solidFill>
                <a:latin typeface="Open Sans Light"/>
                <a:cs typeface="Open Sans Light"/>
              </a:rPr>
              <a:t>university</a:t>
            </a:r>
            <a:r>
              <a:rPr sz="1000" spc="-10" dirty="0">
                <a:solidFill>
                  <a:srgbClr val="2F2F2F"/>
                </a:solidFill>
                <a:latin typeface="Open Sans Light"/>
                <a:cs typeface="Open Sans Light"/>
              </a:rPr>
              <a:t> cities</a:t>
            </a:r>
            <a:endParaRPr sz="1000" dirty="0">
              <a:latin typeface="Open Sans Light"/>
              <a:cs typeface="Open Sans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2500" y="9487951"/>
            <a:ext cx="1790700" cy="78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3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Open Sans Light"/>
                <a:cs typeface="Open Sans Light"/>
              </a:rPr>
              <a:t>For</a:t>
            </a:r>
            <a:r>
              <a:rPr sz="800" spc="-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</a:rPr>
              <a:t>further</a:t>
            </a:r>
            <a:r>
              <a:rPr sz="8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Open Sans Light"/>
                <a:cs typeface="Open Sans Light"/>
              </a:rPr>
              <a:t>information</a:t>
            </a:r>
            <a:r>
              <a:rPr sz="800" spc="-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Open Sans Light"/>
                <a:cs typeface="Open Sans Light"/>
              </a:rPr>
              <a:t>please</a:t>
            </a:r>
            <a:r>
              <a:rPr sz="800" spc="-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Open Sans Light"/>
                <a:cs typeface="Open Sans Light"/>
              </a:rPr>
              <a:t>contact: </a:t>
            </a:r>
            <a:r>
              <a:rPr sz="800" dirty="0">
                <a:solidFill>
                  <a:srgbClr val="FFFFFF"/>
                </a:solidFill>
                <a:latin typeface="Open Sans Light"/>
                <a:cs typeface="Open Sans Light"/>
              </a:rPr>
              <a:t>Sodali</a:t>
            </a:r>
            <a:r>
              <a:rPr sz="800" spc="6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dirty="0">
                <a:solidFill>
                  <a:srgbClr val="FFFFFF"/>
                </a:solidFill>
                <a:latin typeface="Open Sans Light"/>
                <a:cs typeface="Open Sans Light"/>
              </a:rPr>
              <a:t>&amp;</a:t>
            </a:r>
            <a:r>
              <a:rPr sz="800" spc="6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</a:rPr>
              <a:t>Co</a:t>
            </a:r>
            <a:endParaRPr sz="800" dirty="0">
              <a:latin typeface="Open Sans Light"/>
              <a:cs typeface="Open Sans Light"/>
            </a:endParaRPr>
          </a:p>
          <a:p>
            <a:pPr marL="12700">
              <a:lnSpc>
                <a:spcPts val="869"/>
              </a:lnSpc>
            </a:pPr>
            <a:r>
              <a:rPr sz="800" spc="-20" dirty="0">
                <a:solidFill>
                  <a:srgbClr val="FFFFFF"/>
                </a:solidFill>
                <a:latin typeface="Open Sans Light"/>
                <a:cs typeface="Open Sans Light"/>
              </a:rPr>
              <a:t>Tel:</a:t>
            </a: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dirty="0">
                <a:solidFill>
                  <a:srgbClr val="FFFFFF"/>
                </a:solidFill>
                <a:latin typeface="Open Sans Light"/>
                <a:cs typeface="Open Sans Light"/>
              </a:rPr>
              <a:t>+44</a:t>
            </a: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dirty="0">
                <a:solidFill>
                  <a:srgbClr val="FFFFFF"/>
                </a:solidFill>
                <a:latin typeface="Open Sans Light"/>
                <a:cs typeface="Open Sans Light"/>
              </a:rPr>
              <a:t>20</a:t>
            </a: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dirty="0">
                <a:solidFill>
                  <a:srgbClr val="FFFFFF"/>
                </a:solidFill>
                <a:latin typeface="Open Sans Light"/>
                <a:cs typeface="Open Sans Light"/>
              </a:rPr>
              <a:t>7250</a:t>
            </a: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Open Sans Light"/>
                <a:cs typeface="Open Sans Light"/>
              </a:rPr>
              <a:t>1446</a:t>
            </a:r>
            <a:endParaRPr sz="800" dirty="0">
              <a:latin typeface="Open Sans Light"/>
              <a:cs typeface="Open Sans Light"/>
            </a:endParaRPr>
          </a:p>
          <a:p>
            <a:pPr marL="12700" marR="956310">
              <a:lnSpc>
                <a:spcPts val="900"/>
              </a:lnSpc>
              <a:spcBef>
                <a:spcPts val="50"/>
              </a:spcBef>
            </a:pP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  <a:hlinkClick r:id="rId3"/>
              </a:rPr>
              <a:t>unite@sodali.com</a:t>
            </a:r>
            <a:r>
              <a:rPr sz="800" spc="5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Open Sans Light"/>
                <a:cs typeface="Open Sans Light"/>
              </a:rPr>
              <a:t>Unite</a:t>
            </a: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Open Sans Light"/>
                <a:cs typeface="Open Sans Light"/>
              </a:rPr>
              <a:t>Press</a:t>
            </a:r>
            <a:r>
              <a:rPr sz="800" spc="-1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spc="-30" dirty="0">
                <a:solidFill>
                  <a:srgbClr val="FFFFFF"/>
                </a:solidFill>
                <a:latin typeface="Open Sans Light"/>
                <a:cs typeface="Open Sans Light"/>
              </a:rPr>
              <a:t>Office</a:t>
            </a:r>
            <a:endParaRPr sz="800" dirty="0">
              <a:latin typeface="Open Sans Light"/>
              <a:cs typeface="Open Sans Light"/>
            </a:endParaRPr>
          </a:p>
          <a:p>
            <a:pPr marL="12700">
              <a:lnSpc>
                <a:spcPts val="880"/>
              </a:lnSpc>
            </a:pPr>
            <a:r>
              <a:rPr sz="800" spc="-20" dirty="0">
                <a:solidFill>
                  <a:srgbClr val="FFFFFF"/>
                </a:solidFill>
                <a:latin typeface="Open Sans Light"/>
                <a:cs typeface="Open Sans Light"/>
              </a:rPr>
              <a:t>Tel:</a:t>
            </a: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dirty="0">
                <a:solidFill>
                  <a:srgbClr val="FFFFFF"/>
                </a:solidFill>
                <a:latin typeface="Open Sans Light"/>
                <a:cs typeface="Open Sans Light"/>
              </a:rPr>
              <a:t>+44</a:t>
            </a: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dirty="0">
                <a:solidFill>
                  <a:srgbClr val="FFFFFF"/>
                </a:solidFill>
                <a:latin typeface="Open Sans Light"/>
                <a:cs typeface="Open Sans Light"/>
              </a:rPr>
              <a:t>117</a:t>
            </a: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dirty="0">
                <a:solidFill>
                  <a:srgbClr val="FFFFFF"/>
                </a:solidFill>
                <a:latin typeface="Open Sans Light"/>
                <a:cs typeface="Open Sans Light"/>
              </a:rPr>
              <a:t>302</a:t>
            </a:r>
            <a:r>
              <a:rPr sz="800" spc="-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Open Sans Light"/>
                <a:cs typeface="Open Sans Light"/>
              </a:rPr>
              <a:t>7000</a:t>
            </a:r>
            <a:endParaRPr sz="800" dirty="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8847813"/>
            <a:ext cx="1162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DC00"/>
                </a:solidFill>
                <a:latin typeface="Lato"/>
                <a:cs typeface="Lato"/>
              </a:rPr>
              <a:t>News</a:t>
            </a:r>
            <a:r>
              <a:rPr sz="1400" b="1" spc="-40" dirty="0">
                <a:solidFill>
                  <a:srgbClr val="FFDC00"/>
                </a:solidFill>
                <a:latin typeface="Lato"/>
                <a:cs typeface="Lato"/>
              </a:rPr>
              <a:t> </a:t>
            </a:r>
            <a:r>
              <a:rPr sz="1400" b="1" spc="-10" dirty="0">
                <a:solidFill>
                  <a:srgbClr val="FFDC00"/>
                </a:solidFill>
                <a:latin typeface="Lato"/>
                <a:cs typeface="Lato"/>
              </a:rPr>
              <a:t>releases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97175" y="8898003"/>
            <a:ext cx="0" cy="1337310"/>
          </a:xfrm>
          <a:custGeom>
            <a:avLst/>
            <a:gdLst/>
            <a:ahLst/>
            <a:cxnLst/>
            <a:rect l="l" t="t" r="r" b="b"/>
            <a:pathLst>
              <a:path h="1337309">
                <a:moveTo>
                  <a:pt x="0" y="0"/>
                </a:moveTo>
                <a:lnTo>
                  <a:pt x="0" y="1336802"/>
                </a:lnTo>
              </a:path>
            </a:pathLst>
          </a:custGeom>
          <a:ln w="6350">
            <a:solidFill>
              <a:srgbClr val="FFD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54F1B008-10F0-ECE0-F232-BA0CCBA3C3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00" y="8898003"/>
            <a:ext cx="1183303" cy="4930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C11A97-085A-D16F-FDA9-EC5EF35E2952}"/>
              </a:ext>
            </a:extLst>
          </p:cNvPr>
          <p:cNvSpPr/>
          <p:nvPr/>
        </p:nvSpPr>
        <p:spPr>
          <a:xfrm>
            <a:off x="443300" y="9224750"/>
            <a:ext cx="896548" cy="9155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15 July 2024   </a:t>
            </a: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19 June 2024          </a:t>
            </a: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13 May 2024         </a:t>
            </a: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24 April 2024</a:t>
            </a: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9 April 2024</a:t>
            </a: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27 March 2024</a:t>
            </a: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20 March 2024   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3BF99E-85B4-68F1-DD88-08EE2C8B3085}"/>
              </a:ext>
            </a:extLst>
          </p:cNvPr>
          <p:cNvSpPr/>
          <p:nvPr/>
        </p:nvSpPr>
        <p:spPr>
          <a:xfrm>
            <a:off x="1226591" y="9221933"/>
            <a:ext cx="3694658" cy="10496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5"/>
              </a:rPr>
              <a:t>New optimism among university applicants for post-grad job prospects</a:t>
            </a:r>
            <a:endParaRPr lang="en-GB" sz="75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6"/>
              </a:rPr>
              <a:t>London Stock Exchange welcomes Unite Students on 25th anniversary</a:t>
            </a:r>
            <a:endParaRPr lang="en-GB" sz="75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7"/>
              </a:rPr>
              <a:t>Disposal of six properties for £184m</a:t>
            </a:r>
            <a:endParaRPr lang="en-GB" sz="75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8"/>
              </a:rPr>
              <a:t>Unite Students completes £5.7m refurb of London property</a:t>
            </a:r>
            <a:endParaRPr lang="en-GB" sz="75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9"/>
              </a:rPr>
              <a:t>Unite Students receives planning permission for two schemes in London and Bristol </a:t>
            </a:r>
            <a:endParaRPr lang="en-GB" sz="75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10"/>
              </a:rPr>
              <a:t>Unite Students builds its first mixed use property in Edinburgh</a:t>
            </a:r>
            <a:endParaRPr lang="en-GB" sz="75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l">
              <a:spcAft>
                <a:spcPts val="300"/>
              </a:spcAft>
              <a:tabLst>
                <a:tab pos="457200" algn="l"/>
              </a:tabLst>
            </a:pPr>
            <a:r>
              <a:rPr lang="en-GB" sz="75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11"/>
              </a:rPr>
              <a:t>New Group People Director joins Unite Students</a:t>
            </a:r>
            <a:endParaRPr lang="en-GB" sz="75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C32987FA9BA143A3112CA86A20F312" ma:contentTypeVersion="15" ma:contentTypeDescription="Create a new document." ma:contentTypeScope="" ma:versionID="8f29792f38988c43245f6e74964e4177">
  <xsd:schema xmlns:xsd="http://www.w3.org/2001/XMLSchema" xmlns:xs="http://www.w3.org/2001/XMLSchema" xmlns:p="http://schemas.microsoft.com/office/2006/metadata/properties" xmlns:ns2="52a07f06-955f-46be-aa0f-1b1cff0099aa" xmlns:ns3="6cfe2b8b-1ba4-403a-ad9f-33ebe995f12b" targetNamespace="http://schemas.microsoft.com/office/2006/metadata/properties" ma:root="true" ma:fieldsID="4ad17eefaae88ae64a33ede4cd78da24" ns2:_="" ns3:_="">
    <xsd:import namespace="52a07f06-955f-46be-aa0f-1b1cff0099aa"/>
    <xsd:import namespace="6cfe2b8b-1ba4-403a-ad9f-33ebe995f1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07f06-955f-46be-aa0f-1b1cff0099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40fc67f-c577-42a4-a6a9-01988ea79d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e2b8b-1ba4-403a-ad9f-33ebe995f12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fa62a72-9c08-498c-96e5-534e42397aaf}" ma:internalName="TaxCatchAll" ma:showField="CatchAllData" ma:web="6cfe2b8b-1ba4-403a-ad9f-33ebe995f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a07f06-955f-46be-aa0f-1b1cff0099aa">
      <Terms xmlns="http://schemas.microsoft.com/office/infopath/2007/PartnerControls"/>
    </lcf76f155ced4ddcb4097134ff3c332f>
    <TaxCatchAll xmlns="6cfe2b8b-1ba4-403a-ad9f-33ebe995f12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08D987-1078-48E9-AE20-978D8BC09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a07f06-955f-46be-aa0f-1b1cff0099aa"/>
    <ds:schemaRef ds:uri="6cfe2b8b-1ba4-403a-ad9f-33ebe995f1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6B1651-1695-420A-A514-78AA26BEE30B}">
  <ds:schemaRefs>
    <ds:schemaRef ds:uri="http://schemas.microsoft.com/office/2006/metadata/properties"/>
    <ds:schemaRef ds:uri="http://schemas.microsoft.com/office/infopath/2007/PartnerControls"/>
    <ds:schemaRef ds:uri="52a07f06-955f-46be-aa0f-1b1cff0099aa"/>
    <ds:schemaRef ds:uri="6cfe2b8b-1ba4-403a-ad9f-33ebe995f12b"/>
  </ds:schemaRefs>
</ds:datastoreItem>
</file>

<file path=customXml/itemProps3.xml><?xml version="1.0" encoding="utf-8"?>
<ds:datastoreItem xmlns:ds="http://schemas.openxmlformats.org/officeDocument/2006/customXml" ds:itemID="{6EA25D15-B941-4E2A-B4A4-1E88E0A2E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701</Words>
  <Application>Microsoft Office PowerPoint</Application>
  <PresentationFormat>Custom</PresentationFormat>
  <Paragraphs>78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Lato</vt:lpstr>
      <vt:lpstr>Open Sans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Louisa Henry</dc:creator>
  <cp:lastModifiedBy>Natalie Abson</cp:lastModifiedBy>
  <cp:revision>10</cp:revision>
  <dcterms:created xsi:type="dcterms:W3CDTF">2024-07-17T16:25:47Z</dcterms:created>
  <dcterms:modified xsi:type="dcterms:W3CDTF">2024-07-24T12:14:20Z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2024-07-17T00:00:00Z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2024-07-17T00:00:00Z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0x0101002EC32987FA9BA143A3112CA86A20F312</vt:lpwstr>
  </property>
  <property fmtid="{D5CDD505-2E9C-101B-9397-08002B2CF9AE}" pid="7" name="MSIP_Label_13963488-d890-49af-96ec-80882ef85d19_Enabled">
    <vt:lpwstr>true</vt:lpwstr>
  </property>
  <property fmtid="{D5CDD505-2E9C-101B-9397-08002B2CF9AE}" pid="8" name="MSIP_Label_13963488-d890-49af-96ec-80882ef85d19_SetDate">
    <vt:lpwstr>2024-07-19T08:53:52Z</vt:lpwstr>
  </property>
  <property fmtid="{D5CDD505-2E9C-101B-9397-08002B2CF9AE}" pid="9" name="MSIP_Label_13963488-d890-49af-96ec-80882ef85d19_Method">
    <vt:lpwstr>Standard</vt:lpwstr>
  </property>
  <property fmtid="{D5CDD505-2E9C-101B-9397-08002B2CF9AE}" pid="10" name="MSIP_Label_13963488-d890-49af-96ec-80882ef85d19_Name">
    <vt:lpwstr>Internal</vt:lpwstr>
  </property>
  <property fmtid="{D5CDD505-2E9C-101B-9397-08002B2CF9AE}" pid="11" name="MSIP_Label_13963488-d890-49af-96ec-80882ef85d19_SiteId">
    <vt:lpwstr>4eefdee3-6662-4480-b2ba-a102df9c5160</vt:lpwstr>
  </property>
  <property fmtid="{D5CDD505-2E9C-101B-9397-08002B2CF9AE}" pid="12" name="MSIP_Label_13963488-d890-49af-96ec-80882ef85d19_ActionId">
    <vt:lpwstr>60a446b6-d41d-487f-9181-1b77bd22382a</vt:lpwstr>
  </property>
  <property fmtid="{D5CDD505-2E9C-101B-9397-08002B2CF9AE}" pid="13" name="MSIP_Label_13963488-d890-49af-96ec-80882ef85d19_ContentBits">
    <vt:lpwstr>1</vt:lpwstr>
  </property>
  <property fmtid="{D5CDD505-2E9C-101B-9397-08002B2CF9AE}" pid="14" name="ClassificationContentMarkingHeaderLocations">
    <vt:lpwstr>Office Theme:8</vt:lpwstr>
  </property>
  <property fmtid="{D5CDD505-2E9C-101B-9397-08002B2CF9AE}" pid="15" name="ClassificationContentMarkingHeaderText">
    <vt:lpwstr>Internal</vt:lpwstr>
  </property>
  <property fmtid="{D5CDD505-2E9C-101B-9397-08002B2CF9AE}" pid="16" name="MediaServiceImageTags">
    <vt:lpwstr/>
  </property>
</Properties>
</file>